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26"/>
  </p:notesMasterIdLst>
  <p:sldIdLst>
    <p:sldId id="459" r:id="rId16"/>
    <p:sldId id="484" r:id="rId17"/>
    <p:sldId id="479" r:id="rId18"/>
    <p:sldId id="481" r:id="rId19"/>
    <p:sldId id="465" r:id="rId20"/>
    <p:sldId id="470" r:id="rId21"/>
    <p:sldId id="464" r:id="rId22"/>
    <p:sldId id="469" r:id="rId23"/>
    <p:sldId id="472" r:id="rId24"/>
    <p:sldId id="477" r:id="rId25"/>
  </p:sldIdLst>
  <p:sldSz cx="9144000" cy="5143500" type="screen16x9"/>
  <p:notesSz cx="6858000" cy="9926638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42FD39"/>
    <a:srgbClr val="0DF002"/>
    <a:srgbClr val="1AFD0F"/>
    <a:srgbClr val="00CC00"/>
    <a:srgbClr val="FFFFFF"/>
    <a:srgbClr val="99CCFF"/>
    <a:srgbClr val="CCCCFF"/>
    <a:srgbClr val="9999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86935" autoAdjust="0"/>
  </p:normalViewPr>
  <p:slideViewPr>
    <p:cSldViewPr snapToGrid="0" snapToObjects="1">
      <p:cViewPr varScale="1">
        <p:scale>
          <a:sx n="123" d="100"/>
          <a:sy n="123" d="100"/>
        </p:scale>
        <p:origin x="-600" y="-90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50"/>
      <c:rAngAx val="0"/>
      <c:perspective val="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0277748152570389"/>
          <c:y val="4.0191256938926119E-2"/>
          <c:w val="0.90358600650846888"/>
          <c:h val="0.944507281564119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жалоб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4F81BD"/>
                </a:fgClr>
                <a:bgClr>
                  <a:schemeClr val="bg1"/>
                </a:bgClr>
              </a:pattFill>
              <a:effectLst>
                <a:outerShdw blurRad="50800" dist="50800" dir="5400000" algn="ctr" rotWithShape="0">
                  <a:srgbClr val="000000"/>
                </a:outerShdw>
              </a:effectLst>
            </c:spPr>
          </c:dPt>
          <c:dPt>
            <c:idx val="1"/>
            <c:invertIfNegative val="0"/>
            <c:bubble3D val="0"/>
            <c:spPr>
              <a:pattFill prst="dkUpDiag">
                <a:fgClr>
                  <a:srgbClr val="4F81BD"/>
                </a:fgClr>
                <a:bgClr>
                  <a:schemeClr val="bg1"/>
                </a:bgClr>
              </a:pattFill>
              <a:effectLst>
                <a:outerShdw blurRad="50800" dist="50800" dir="5400000" algn="ctr" rotWithShape="0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1.8864211100919816E-2"/>
                  <c:y val="-0.33553182437723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3963539094343E-2"/>
                  <c:y val="-0.17206760224473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411</c:v>
                </c:pt>
                <c:pt idx="1">
                  <c:v>380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2292224"/>
        <c:axId val="112253184"/>
        <c:axId val="0"/>
      </c:bar3DChart>
      <c:valAx>
        <c:axId val="112253184"/>
        <c:scaling>
          <c:orientation val="minMax"/>
        </c:scaling>
        <c:delete val="0"/>
        <c:axPos val="l"/>
        <c:majorGridlines>
          <c:spPr>
            <a:ln w="3175">
              <a:noFill/>
            </a:ln>
            <a:effectLst>
              <a:outerShdw blurRad="12700" dist="38100" dir="2700000" sx="56000" sy="56000" algn="tl" rotWithShape="0">
                <a:schemeClr val="accent2">
                  <a:lumMod val="40000"/>
                  <a:lumOff val="60000"/>
                  <a:alpha val="14000"/>
                </a:scheme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12292224"/>
        <c:crosses val="autoZero"/>
        <c:crossBetween val="between"/>
      </c:valAx>
      <c:catAx>
        <c:axId val="112292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2253184"/>
        <c:crosses val="autoZero"/>
        <c:auto val="1"/>
        <c:lblAlgn val="ctr"/>
        <c:lblOffset val="100"/>
        <c:noMultiLvlLbl val="0"/>
      </c:catAx>
      <c:spPr>
        <a:noFill/>
        <a:effectLst>
          <a:glow>
            <a:srgbClr val="CCCCFF">
              <a:alpha val="0"/>
            </a:srgbClr>
          </a:glow>
        </a:effectLst>
      </c:spPr>
    </c:plotArea>
    <c:plotVisOnly val="1"/>
    <c:dispBlanksAs val="gap"/>
    <c:showDLblsOverMax val="0"/>
  </c:chart>
  <c:spPr>
    <a:effectLst>
      <a:glow rad="368300">
        <a:srgbClr val="FF0000">
          <a:alpha val="4000"/>
        </a:srgbClr>
      </a:glow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50"/>
      <c:rAngAx val="0"/>
      <c:perspective val="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103547288392195"/>
          <c:y val="3.8751092179991266E-2"/>
          <c:w val="0.88964527116078052"/>
          <c:h val="0.944507281564119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жалоб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4F81BD"/>
                </a:fgClr>
                <a:bgClr>
                  <a:schemeClr val="bg1"/>
                </a:bgClr>
              </a:pattFill>
              <a:effectLst>
                <a:outerShdw blurRad="50800" dist="50800" dir="5400000" algn="ctr" rotWithShape="0">
                  <a:srgbClr val="000000"/>
                </a:outerShdw>
              </a:effectLst>
            </c:spPr>
          </c:dPt>
          <c:dPt>
            <c:idx val="1"/>
            <c:invertIfNegative val="0"/>
            <c:bubble3D val="0"/>
            <c:spPr>
              <a:pattFill prst="dkUpDiag">
                <a:fgClr>
                  <a:srgbClr val="4F81BD"/>
                </a:fgClr>
                <a:bgClr>
                  <a:schemeClr val="bg1"/>
                </a:bgClr>
              </a:pattFill>
              <a:effectLst>
                <a:outerShdw blurRad="50800" dist="50800" dir="5400000" algn="ctr" rotWithShape="0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1.8864211100919816E-2"/>
                  <c:y val="-0.33553182437723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63963539094343E-2"/>
                  <c:y val="-0.17206760224473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174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9549056"/>
        <c:axId val="129391616"/>
        <c:axId val="0"/>
      </c:bar3DChart>
      <c:valAx>
        <c:axId val="129391616"/>
        <c:scaling>
          <c:orientation val="minMax"/>
        </c:scaling>
        <c:delete val="0"/>
        <c:axPos val="l"/>
        <c:majorGridlines>
          <c:spPr>
            <a:ln w="3175">
              <a:noFill/>
            </a:ln>
            <a:effectLst>
              <a:outerShdw blurRad="12700" dist="38100" dir="2700000" sx="56000" sy="56000" algn="tl" rotWithShape="0">
                <a:schemeClr val="accent2">
                  <a:lumMod val="40000"/>
                  <a:lumOff val="60000"/>
                  <a:alpha val="14000"/>
                </a:scheme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29549056"/>
        <c:crosses val="autoZero"/>
        <c:crossBetween val="between"/>
      </c:valAx>
      <c:catAx>
        <c:axId val="129549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391616"/>
        <c:crosses val="autoZero"/>
        <c:auto val="1"/>
        <c:lblAlgn val="ctr"/>
        <c:lblOffset val="100"/>
        <c:noMultiLvlLbl val="0"/>
      </c:catAx>
      <c:spPr>
        <a:noFill/>
        <a:effectLst>
          <a:glow>
            <a:srgbClr val="CCCCFF">
              <a:alpha val="0"/>
            </a:srgbClr>
          </a:glow>
        </a:effectLst>
      </c:spPr>
    </c:plotArea>
    <c:plotVisOnly val="1"/>
    <c:dispBlanksAs val="gap"/>
    <c:showDLblsOverMax val="0"/>
  </c:chart>
  <c:spPr>
    <a:effectLst>
      <a:glow rad="368300">
        <a:srgbClr val="FF0000">
          <a:alpha val="4000"/>
        </a:srgbClr>
      </a:glow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378997165333885"/>
          <c:y val="4.0364022324430357E-2"/>
          <c:w val="0.53130382346497629"/>
          <c:h val="0.82605467744235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удовлетворения</c:v>
                </c:pt>
              </c:strCache>
            </c:strRef>
          </c:tx>
          <c:spPr>
            <a:pattFill prst="pct5">
              <a:fgClr>
                <a:srgbClr val="4F81BD"/>
              </a:fgClr>
              <a:bgClr>
                <a:srgbClr val="4F81BD">
                  <a:lumMod val="40000"/>
                  <a:lumOff val="60000"/>
                </a:srgbClr>
              </a:bgClr>
            </a:patt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pattFill prst="pct5">
                <a:fgClr>
                  <a:srgbClr val="4F81BD"/>
                </a:fgClr>
                <a:bgClr>
                  <a:srgbClr val="4F81BD">
                    <a:lumMod val="40000"/>
                    <a:lumOff val="60000"/>
                  </a:srgbClr>
                </a:bgClr>
              </a:patt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2.3374142365857262E-3"/>
                  <c:y val="1.4620921464458146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/>
                      <a:t>318</a:t>
                    </a:r>
                    <a:endParaRPr lang="en-US" sz="15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38072222020502E-4"/>
                  <c:y val="4.0491546874223988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/>
                      <a:t>257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удовлетворено (полностью или частично)</c:v>
                </c:pt>
              </c:strCache>
            </c:strRef>
          </c:tx>
          <c:spPr>
            <a:pattFill prst="zigZag">
              <a:fgClr>
                <a:srgbClr val="C0504D"/>
              </a:fgClr>
              <a:bgClr>
                <a:sysClr val="window" lastClr="FFFFFF"/>
              </a:bgClr>
            </a:patt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glow rad="1485900">
                <a:srgbClr val="4F81BD">
                  <a:alpha val="53000"/>
                </a:srgbClr>
              </a:glow>
              <a:outerShdw blurRad="40000" dist="20000" dir="5400000" rotWithShape="0">
                <a:srgbClr val="000000">
                  <a:alpha val="34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pattFill prst="pct50">
                <a:fgClr>
                  <a:srgbClr val="C0504D"/>
                </a:fgClr>
                <a:bgClr>
                  <a:sysClr val="window" lastClr="FFFFFF"/>
                </a:bgClr>
              </a:patt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glow rad="1485900">
                  <a:srgbClr val="4F81BD">
                    <a:alpha val="53000"/>
                  </a:srgbClr>
                </a:glow>
                <a:outerShdw blurRad="40000" dist="20000" dir="5400000" rotWithShape="0">
                  <a:srgbClr val="000000">
                    <a:alpha val="34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pattFill prst="pct50">
                <a:fgClr>
                  <a:srgbClr val="C0504D"/>
                </a:fgClr>
                <a:bgClr>
                  <a:sysClr val="window" lastClr="FFFFFF"/>
                </a:bgClr>
              </a:patt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glow rad="1485900">
                  <a:srgbClr val="4F81BD">
                    <a:alpha val="53000"/>
                  </a:srgbClr>
                </a:glow>
                <a:outerShdw blurRad="40000" dist="20000" dir="5400000" rotWithShape="0">
                  <a:srgbClr val="000000">
                    <a:alpha val="34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8443024334539268E-3"/>
                  <c:y val="-6.6955155170094491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191533867697263E-3"/>
                  <c:y val="1.332414575898689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2019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29991424"/>
        <c:axId val="130072960"/>
      </c:barChart>
      <c:catAx>
        <c:axId val="12999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0072960"/>
        <c:crosses val="autoZero"/>
        <c:auto val="1"/>
        <c:lblAlgn val="ctr"/>
        <c:lblOffset val="100"/>
        <c:noMultiLvlLbl val="0"/>
      </c:catAx>
      <c:valAx>
        <c:axId val="13007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12999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7351023613619"/>
          <c:y val="8.2349955636400005E-2"/>
          <c:w val="0.31765668602424524"/>
          <c:h val="0.47025156196155404"/>
        </c:manualLayout>
      </c:layout>
      <c:overlay val="0"/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0.63537</cdr:x>
      <cdr:y>0.04546</cdr:y>
    </cdr:from>
    <cdr:to>
      <cdr:x>0.71562</cdr:x>
      <cdr:y>0.48689</cdr:y>
    </cdr:to>
    <cdr:sp macro="" textlink="">
      <cdr:nvSpPr>
        <cdr:cNvPr id="2" name="TextBox 1"/>
        <cdr:cNvSpPr txBox="1"/>
      </cdr:nvSpPr>
      <cdr:spPr>
        <a:xfrm xmlns:a="http://schemas.openxmlformats.org/drawingml/2006/main" rot="3067799">
          <a:off x="1290600" y="370140"/>
          <a:ext cx="779371" cy="199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8,2%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0.53116</cdr:x>
      <cdr:y>0.17126</cdr:y>
    </cdr:from>
    <cdr:to>
      <cdr:x>0.6256</cdr:x>
      <cdr:y>0.34689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1321252" y="302382"/>
          <a:ext cx="234916" cy="31007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0.51463</cdr:x>
      <cdr:y>0.13497</cdr:y>
    </cdr:from>
    <cdr:to>
      <cdr:x>0.69291</cdr:x>
      <cdr:y>0.29698</cdr:y>
    </cdr:to>
    <cdr:sp macro="" textlink="">
      <cdr:nvSpPr>
        <cdr:cNvPr id="2" name="TextBox 1"/>
        <cdr:cNvSpPr txBox="1"/>
      </cdr:nvSpPr>
      <cdr:spPr>
        <a:xfrm xmlns:a="http://schemas.openxmlformats.org/drawingml/2006/main" rot="2684785">
          <a:off x="1806775" y="247151"/>
          <a:ext cx="625939" cy="296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74%</a:t>
          </a:r>
          <a:endParaRPr lang="ru-RU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62"/>
            <a:ext cx="5486400" cy="4466987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51585" indent="-28907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6285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8800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81313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4382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006341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6885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31370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53506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53506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0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7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5"/>
            <a:ext cx="3049347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26"/>
            <a:ext cx="3049347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73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0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consultantplus://offline/ref=866A945897EB9E92CDD9BF199F6A458583EB97B3532E5E8F0CD94FC5FDF353E444A4F94744F71D34A63D50757BDCEE563D66C34D388CF75BH3F" TargetMode="External"/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32" y="3586304"/>
            <a:ext cx="485979" cy="1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10" y="184179"/>
            <a:ext cx="1096846" cy="9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686" y="124933"/>
            <a:ext cx="8785625" cy="491813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/>
          <a:p>
            <a:endParaRPr lang="ru-RU" sz="16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986685" y="4595997"/>
            <a:ext cx="6787114" cy="4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0" tIns="40815" rIns="81630" bIns="40815">
            <a:spAutoFit/>
          </a:bodyPr>
          <a:lstStyle/>
          <a:p>
            <a:pPr algn="ctr" defTabSz="816008">
              <a:defRPr/>
            </a:pP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</a:t>
            </a:r>
            <a:endParaRPr lang="ru-RU" sz="21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1228962" y="3165231"/>
            <a:ext cx="6402931" cy="9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rebuchet MS" pitchFamily="34" charset="0"/>
              </a:rPr>
              <a:t>ПРАКТИКА УРЕГУЛИРОВАНИЯ СПОРОВ В ДОСУДЕБНОМ ПОРЯДКЕ</a:t>
            </a: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94266" y="1110366"/>
            <a:ext cx="5272321" cy="21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70" tIns="42891" rIns="85770" bIns="42891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досудебного урегулирования налоговых споров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ФНС России по Ханты-Мансийскому автономному округу - Югре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Коняев Алексей Игоревич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1900" dirty="0">
              <a:solidFill>
                <a:srgbClr val="104E7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44151"/>
            <a:ext cx="1155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1145" y="144151"/>
            <a:ext cx="3271644" cy="503122"/>
          </a:xfrm>
          <a:prstGeom prst="rect">
            <a:avLst/>
          </a:prstGeom>
        </p:spPr>
        <p:txBody>
          <a:bodyPr wrap="square" lIns="71536" tIns="35768" rIns="71536" bIns="35768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Реформа контрольно-надзорной деятельности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3" y="906329"/>
            <a:ext cx="2436688" cy="20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178" y="3103346"/>
            <a:ext cx="8229823" cy="857250"/>
          </a:xfrm>
        </p:spPr>
        <p:txBody>
          <a:bodyPr rtlCol="0">
            <a:normAutofit/>
          </a:bodyPr>
          <a:lstStyle/>
          <a:p>
            <a:pPr algn="ctr" defTabSz="366636">
              <a:defRPr/>
            </a:pPr>
            <a:r>
              <a:rPr lang="ru-RU" sz="39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Благодарю за внимание 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5" y="241069"/>
            <a:ext cx="1330036" cy="8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81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7" y="155789"/>
            <a:ext cx="1105593" cy="60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789433" y="457597"/>
            <a:ext cx="8432058" cy="490268"/>
          </a:xfrm>
          <a:prstGeom prst="rect">
            <a:avLst/>
          </a:prstGeom>
        </p:spPr>
        <p:txBody>
          <a:bodyPr vert="horz" lIns="81588" tIns="40795" rIns="81588" bIns="40795" rtlCol="0" anchor="ctr">
            <a:noAutofit/>
          </a:bodyPr>
          <a:lstStyle>
            <a:lvl1pPr algn="l" defTabSz="469035" rtl="0" eaLnBrk="1" latinLnBrk="0" hangingPunct="1">
              <a:lnSpc>
                <a:spcPts val="2347"/>
              </a:lnSpc>
              <a:spcBef>
                <a:spcPct val="0"/>
              </a:spcBef>
              <a:buNone/>
              <a:defRPr sz="21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dirty="0" smtClean="0"/>
              <a:t>ОСНОВНЫЕ ПОКАЗАТЕЛИ </a:t>
            </a:r>
            <a:br>
              <a:rPr lang="ru-RU" sz="1400" dirty="0" smtClean="0"/>
            </a:br>
            <a:r>
              <a:rPr lang="ru-RU" sz="1400" dirty="0" smtClean="0"/>
              <a:t>ОТДЕЛА ДОСУДЕБНОГО УРЕГУЛИРОВАНИЯ НАЛОГОВЫХ </a:t>
            </a:r>
            <a:r>
              <a:rPr lang="ru-RU" sz="1400" dirty="0" err="1" smtClean="0"/>
              <a:t>СПОРОв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38078601"/>
              </p:ext>
            </p:extLst>
          </p:nvPr>
        </p:nvGraphicFramePr>
        <p:xfrm>
          <a:off x="495946" y="1516840"/>
          <a:ext cx="2487478" cy="1765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43012003"/>
              </p:ext>
            </p:extLst>
          </p:nvPr>
        </p:nvGraphicFramePr>
        <p:xfrm>
          <a:off x="5579390" y="1420133"/>
          <a:ext cx="3262393" cy="183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9019" y="2885958"/>
            <a:ext cx="767145" cy="456969"/>
          </a:xfrm>
          <a:prstGeom prst="rect">
            <a:avLst/>
          </a:prstGeom>
          <a:noFill/>
        </p:spPr>
        <p:txBody>
          <a:bodyPr wrap="square" lIns="71550" tIns="35775" rIns="71550" bIns="35775" rtlCol="0">
            <a:spAutoFit/>
          </a:bodyPr>
          <a:lstStyle/>
          <a:p>
            <a:pPr algn="ctr" defTabSz="81583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/>
                </a:solidFill>
                <a:latin typeface="Calibri"/>
              </a:rPr>
              <a:t>2015 </a:t>
            </a: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год</a:t>
            </a:r>
            <a:endParaRPr lang="ru-RU" sz="900" b="1" dirty="0">
              <a:solidFill>
                <a:prstClr val="black"/>
              </a:solidFill>
              <a:latin typeface="Calibri"/>
            </a:endParaRPr>
          </a:p>
          <a:p>
            <a:pPr defTabSz="815832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9087" y="3022848"/>
            <a:ext cx="767145" cy="456969"/>
          </a:xfrm>
          <a:prstGeom prst="rect">
            <a:avLst/>
          </a:prstGeom>
          <a:noFill/>
        </p:spPr>
        <p:txBody>
          <a:bodyPr wrap="square" lIns="71550" tIns="35775" rIns="71550" bIns="35775" rtlCol="0">
            <a:spAutoFit/>
          </a:bodyPr>
          <a:lstStyle/>
          <a:p>
            <a:pPr algn="ctr" defTabSz="81583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/>
                </a:solidFill>
                <a:latin typeface="Calibri"/>
              </a:rPr>
              <a:t>201</a:t>
            </a: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9</a:t>
            </a:r>
            <a:r>
              <a:rPr lang="en-US" sz="9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год</a:t>
            </a:r>
            <a:endParaRPr lang="ru-RU" sz="900" b="1" dirty="0">
              <a:solidFill>
                <a:prstClr val="black"/>
              </a:solidFill>
              <a:latin typeface="Calibri"/>
            </a:endParaRPr>
          </a:p>
          <a:p>
            <a:pPr defTabSz="815832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184714" y="1726123"/>
            <a:ext cx="312582" cy="310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50384" y="2742612"/>
            <a:ext cx="767145" cy="456969"/>
          </a:xfrm>
          <a:prstGeom prst="rect">
            <a:avLst/>
          </a:prstGeom>
          <a:noFill/>
        </p:spPr>
        <p:txBody>
          <a:bodyPr wrap="square" lIns="71550" tIns="35775" rIns="71550" bIns="35775" rtlCol="0">
            <a:spAutoFit/>
          </a:bodyPr>
          <a:lstStyle/>
          <a:p>
            <a:pPr algn="ctr" defTabSz="81583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/>
                </a:solidFill>
                <a:latin typeface="Calibri"/>
              </a:rPr>
              <a:t>2015 </a:t>
            </a: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год</a:t>
            </a:r>
            <a:endParaRPr lang="ru-RU" sz="900" b="1" dirty="0">
              <a:solidFill>
                <a:prstClr val="black"/>
              </a:solidFill>
              <a:latin typeface="Calibri"/>
            </a:endParaRPr>
          </a:p>
          <a:p>
            <a:pPr defTabSz="815832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3956" y="2904443"/>
            <a:ext cx="767145" cy="456969"/>
          </a:xfrm>
          <a:prstGeom prst="rect">
            <a:avLst/>
          </a:prstGeom>
          <a:noFill/>
        </p:spPr>
        <p:txBody>
          <a:bodyPr wrap="square" lIns="71550" tIns="35775" rIns="71550" bIns="35775" rtlCol="0">
            <a:spAutoFit/>
          </a:bodyPr>
          <a:lstStyle/>
          <a:p>
            <a:pPr algn="ctr" defTabSz="81583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black"/>
                </a:solidFill>
                <a:latin typeface="Calibri"/>
              </a:rPr>
              <a:t>201</a:t>
            </a: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9</a:t>
            </a:r>
            <a:r>
              <a:rPr lang="en-US" sz="9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900" b="1" dirty="0" smtClean="0">
                <a:solidFill>
                  <a:prstClr val="black"/>
                </a:solidFill>
                <a:latin typeface="Calibri"/>
              </a:rPr>
              <a:t>год</a:t>
            </a:r>
            <a:endParaRPr lang="ru-RU" sz="900" b="1" dirty="0">
              <a:solidFill>
                <a:prstClr val="black"/>
              </a:solidFill>
              <a:latin typeface="Calibri"/>
            </a:endParaRPr>
          </a:p>
          <a:p>
            <a:pPr defTabSz="815832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30" y="1032695"/>
            <a:ext cx="3571322" cy="376880"/>
          </a:xfrm>
          <a:prstGeom prst="rect">
            <a:avLst/>
          </a:prstGeom>
        </p:spPr>
        <p:txBody>
          <a:bodyPr wrap="none" lIns="81418" tIns="40709" rIns="81418" bIns="40709" anchor="ctr"/>
          <a:lstStyle/>
          <a:p>
            <a:pPr algn="ctr" defTabSz="814160">
              <a:spcBef>
                <a:spcPct val="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КОЛИЧЕСТВО</a:t>
            </a:r>
            <a:r>
              <a:rPr lang="ru-RU" b="1" dirty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РАССМОТРЕННЫХ 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ЖАЛОБ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5462" y="1019254"/>
            <a:ext cx="3571322" cy="376880"/>
          </a:xfrm>
          <a:prstGeom prst="rect">
            <a:avLst/>
          </a:prstGeom>
        </p:spPr>
        <p:txBody>
          <a:bodyPr wrap="none" lIns="81418" tIns="40709" rIns="81418" bIns="40709" anchor="ctr"/>
          <a:lstStyle/>
          <a:p>
            <a:pPr algn="ctr" defTabSz="814160">
              <a:spcBef>
                <a:spcPct val="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КОЛИЧЕСТВО</a:t>
            </a:r>
            <a:r>
              <a:rPr lang="ru-RU" b="1" dirty="0">
                <a:solidFill>
                  <a:srgbClr val="1F497D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РАССМОТРЕННЫХ </a:t>
            </a: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СУДОВ</a:t>
            </a:r>
            <a:endParaRPr lang="ru-RU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967813478"/>
              </p:ext>
            </p:extLst>
          </p:nvPr>
        </p:nvGraphicFramePr>
        <p:xfrm>
          <a:off x="1960769" y="2424138"/>
          <a:ext cx="4577655" cy="269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55576" y="2053178"/>
            <a:ext cx="3571322" cy="376880"/>
          </a:xfrm>
          <a:prstGeom prst="rect">
            <a:avLst/>
          </a:prstGeom>
        </p:spPr>
        <p:txBody>
          <a:bodyPr wrap="none" lIns="81418" tIns="40709" rIns="81418" bIns="40709" anchor="ctr"/>
          <a:lstStyle/>
          <a:p>
            <a:pPr algn="ctr" defTabSz="814160">
              <a:spcBef>
                <a:spcPct val="0"/>
              </a:spcBef>
              <a:defRPr/>
            </a:pP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ЗА  2019 ГОД РАССМОТРЕНО 380 ЖАЛОБ</a:t>
            </a:r>
            <a:endParaRPr lang="ru-RU" b="1" dirty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0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3309723" y="1249210"/>
            <a:ext cx="2955578" cy="288629"/>
          </a:xfrm>
          <a:prstGeom prst="rect">
            <a:avLst/>
          </a:prstGeom>
        </p:spPr>
        <p:txBody>
          <a:bodyPr vert="horz" wrap="square" lIns="81458" tIns="40729" rIns="81458" bIns="40729" rtlCol="0" anchor="ctr">
            <a:noAutofit/>
          </a:bodyPr>
          <a:lstStyle>
            <a:defPPr>
              <a:defRPr lang="ru-RU"/>
            </a:defPPr>
            <a:lvl1pPr defTabSz="1040850">
              <a:spcBef>
                <a:spcPct val="0"/>
              </a:spcBef>
              <a:defRPr sz="16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57768" y="1818562"/>
            <a:ext cx="552919" cy="1959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891" y="367516"/>
            <a:ext cx="4701896" cy="68576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/>
          </a:bodyPr>
          <a:lstStyle/>
          <a:p>
            <a:pPr defTabSz="816296">
              <a:spcBef>
                <a:spcPct val="0"/>
              </a:spcBef>
            </a:pPr>
            <a:endParaRPr lang="ru-RU" sz="3800" b="1" dirty="0">
              <a:solidFill>
                <a:srgbClr val="005AA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2720" y="367516"/>
            <a:ext cx="5256067" cy="685762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/>
          </a:bodyPr>
          <a:lstStyle/>
          <a:p>
            <a:pPr defTabSz="816296">
              <a:spcBef>
                <a:spcPct val="0"/>
              </a:spcBef>
            </a:pPr>
            <a:endParaRPr lang="ru-RU" sz="3800" b="1" dirty="0">
              <a:solidFill>
                <a:srgbClr val="005AA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9571" y="269550"/>
            <a:ext cx="4535750" cy="783728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/>
          </a:bodyPr>
          <a:lstStyle/>
          <a:p>
            <a:pPr defTabSz="816296">
              <a:spcBef>
                <a:spcPct val="0"/>
              </a:spcBef>
            </a:pPr>
            <a:endParaRPr lang="ru-RU" sz="3800" b="1" dirty="0">
              <a:solidFill>
                <a:srgbClr val="005AA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2251" y="318533"/>
            <a:ext cx="7042067" cy="84170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algn="ctr"/>
            <a:r>
              <a:rPr lang="ru-RU" sz="1800" b="1" dirty="0">
                <a:solidFill>
                  <a:srgbClr val="005AA9"/>
                </a:solidFill>
              </a:rPr>
              <a:t>ОСНОВНЫЕ ПРИЧИНЫ УДОВЛЕТВОРЕНИЯ ЖАЛОБ НАЛОГОПЛАТЕЛЬЩИКОВ ЗА </a:t>
            </a:r>
            <a:r>
              <a:rPr lang="ru-RU" sz="1800" b="1" dirty="0" smtClean="0">
                <a:solidFill>
                  <a:srgbClr val="005AA9"/>
                </a:solidFill>
              </a:rPr>
              <a:t>2019 </a:t>
            </a:r>
            <a:r>
              <a:rPr lang="ru-RU" sz="1800" b="1" dirty="0" smtClean="0">
                <a:solidFill>
                  <a:srgbClr val="005AA9"/>
                </a:solidFill>
              </a:rPr>
              <a:t>ГОД </a:t>
            </a:r>
            <a:r>
              <a:rPr lang="ru-RU" b="1" cap="all" dirty="0">
                <a:solidFill>
                  <a:prstClr val="black"/>
                </a:solidFill>
              </a:rPr>
              <a:t/>
            </a:r>
            <a:br>
              <a:rPr lang="ru-RU" b="1" cap="all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1196" y="4335137"/>
            <a:ext cx="692804" cy="661414"/>
          </a:xfrm>
          <a:prstGeom prst="rect">
            <a:avLst/>
          </a:prstGeom>
        </p:spPr>
        <p:txBody>
          <a:bodyPr vert="horz" wrap="square" lIns="81630" tIns="40815" rIns="81630" bIns="40815" rtlCol="0" anchor="ctr">
            <a:normAutofit lnSpcReduction="10000"/>
          </a:bodyPr>
          <a:lstStyle/>
          <a:p>
            <a:pPr defTabSz="816296">
              <a:spcBef>
                <a:spcPct val="0"/>
              </a:spcBef>
            </a:pPr>
            <a:endParaRPr lang="ru-RU" sz="2000" b="1" dirty="0" smtClean="0">
              <a:solidFill>
                <a:prstClr val="white"/>
              </a:solidFill>
            </a:endParaRPr>
          </a:p>
          <a:p>
            <a:pPr defTabSz="816296">
              <a:spcBef>
                <a:spcPct val="0"/>
              </a:spcBef>
            </a:pPr>
            <a:r>
              <a:rPr lang="ru-RU" sz="2000" b="1" dirty="0" smtClean="0">
                <a:solidFill>
                  <a:prstClr val="white"/>
                </a:solidFill>
              </a:rPr>
              <a:t>3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5953" y="1249211"/>
            <a:ext cx="5592596" cy="66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Неправильное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норм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налогового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15955" y="3208907"/>
            <a:ext cx="5592594" cy="403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Применение смягчающих обстоятельств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5954" y="2676049"/>
            <a:ext cx="5592595" cy="37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Отсутствие доказательственной базы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5955" y="2081841"/>
            <a:ext cx="5592597" cy="372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дополнительных документов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5955" y="3785787"/>
            <a:ext cx="5592594" cy="54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Технические ошибки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012442" y="1249210"/>
            <a:ext cx="952504" cy="6673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41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12442" y="2104038"/>
            <a:ext cx="952504" cy="4035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12442" y="2642972"/>
            <a:ext cx="952504" cy="3747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56510" y="3225443"/>
            <a:ext cx="920292" cy="3918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056510" y="3794189"/>
            <a:ext cx="908436" cy="549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5" y="162371"/>
            <a:ext cx="1196412" cy="89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457188"/>
            <a:ext cx="7825390" cy="1239875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+mn-lt"/>
                <a:ea typeface="+mn-ea"/>
                <a:cs typeface="+mn-cs"/>
              </a:rPr>
              <a:t>Статья 112 Налогового кодекса</a:t>
            </a:r>
            <a:br>
              <a:rPr lang="ru-RU" sz="1800" dirty="0">
                <a:latin typeface="+mn-lt"/>
                <a:ea typeface="+mn-ea"/>
                <a:cs typeface="+mn-cs"/>
              </a:rPr>
            </a:br>
            <a:r>
              <a:rPr lang="ru-RU" sz="1800" dirty="0">
                <a:latin typeface="+mn-lt"/>
                <a:ea typeface="+mn-ea"/>
                <a:cs typeface="+mn-cs"/>
              </a:rPr>
              <a:t> Обстоятельства, смягчающие и отягчающие ответственность за совершение налогового правонарушения</a:t>
            </a:r>
            <a:br>
              <a:rPr lang="ru-RU" sz="1800" dirty="0">
                <a:latin typeface="+mn-lt"/>
                <a:ea typeface="+mn-ea"/>
                <a:cs typeface="+mn-cs"/>
              </a:rPr>
            </a:br>
            <a:endParaRPr lang="ru-RU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1697063"/>
            <a:ext cx="7501421" cy="299117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совершение правонарушения вследствие стечения тяжелых личных или семейных обстоятельств;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совершение правонарушения под влиянием угрозы или принуждения либо в силу материальной, служебной или иной зависимости;</a:t>
            </a:r>
          </a:p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2.1) тяжелое материальное положение физического лица, привлекаемого к ответственности за совершение налогового правонарушения;</a:t>
            </a: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обстоятельства, которые судом или налоговым органом, рассматривающим дело, могут быть признаны смягчающими ответственность.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/>
              <a:t>4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1" y="266505"/>
            <a:ext cx="973709" cy="6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8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4455" y="2957499"/>
            <a:ext cx="7479322" cy="142077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2"/>
                </a:solidFill>
              </a:rPr>
              <a:t>Если нарушение выявлено вне рамок проверки - </a:t>
            </a:r>
            <a:r>
              <a:rPr lang="ru-RU" sz="1800" b="1" dirty="0">
                <a:solidFill>
                  <a:schemeClr val="tx2"/>
                </a:solidFill>
              </a:rPr>
              <a:t>в течение месяца </a:t>
            </a:r>
            <a:r>
              <a:rPr lang="ru-RU" sz="1800" dirty="0">
                <a:solidFill>
                  <a:schemeClr val="tx2"/>
                </a:solidFill>
              </a:rPr>
              <a:t>со дня получения акта об обнаружении факта правонарушения  </a:t>
            </a:r>
            <a:r>
              <a:rPr lang="ru-RU" sz="1800" dirty="0" smtClean="0">
                <a:solidFill>
                  <a:schemeClr val="tx2"/>
                </a:solidFill>
              </a:rPr>
              <a:t>(п. 5 ст. 101.4 Налогового кодекса).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98770" y="1005839"/>
            <a:ext cx="7479322" cy="143514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2"/>
                </a:solidFill>
              </a:rPr>
              <a:t>Если </a:t>
            </a:r>
            <a:r>
              <a:rPr lang="ru-RU" sz="1800" dirty="0">
                <a:solidFill>
                  <a:schemeClr val="tx2"/>
                </a:solidFill>
              </a:rPr>
              <a:t>нарушение зафиксировано в акте камеральной или выездной проверки - </a:t>
            </a:r>
            <a:r>
              <a:rPr lang="ru-RU" sz="1800" b="1" dirty="0">
                <a:solidFill>
                  <a:schemeClr val="tx2"/>
                </a:solidFill>
              </a:rPr>
              <a:t>в течение месяца </a:t>
            </a:r>
            <a:r>
              <a:rPr lang="ru-RU" sz="1800" dirty="0">
                <a:solidFill>
                  <a:schemeClr val="tx2"/>
                </a:solidFill>
              </a:rPr>
              <a:t>со дня получения акта </a:t>
            </a:r>
            <a:r>
              <a:rPr lang="ru-RU" sz="1800" dirty="0" smtClean="0">
                <a:solidFill>
                  <a:schemeClr val="tx2"/>
                </a:solidFill>
              </a:rPr>
              <a:t>(п. 6 ст. 100 Налогового кодекса)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52244" y="386951"/>
            <a:ext cx="7827634" cy="543113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/>
          <a:p>
            <a:pPr marL="0" marR="0" lvl="0" indent="0" defTabSz="7094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24" b="1" i="0" u="none" strike="noStrike" kern="1200" cap="all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24" b="1" i="0" u="none" strike="noStrike" kern="1200" cap="all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224" b="1" i="0" u="none" strike="noStrike" kern="1200" cap="all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224" b="1" i="0" u="none" strike="noStrike" kern="1200" cap="all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СРОКИ   ПРЕДСТАВЛЕНИЯ</a:t>
            </a:r>
            <a:r>
              <a:rPr kumimoji="0" lang="ru-RU" sz="2400" b="1" i="0" u="none" strike="noStrike" kern="1200" cap="all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ВОЗРАЖЕНИЙ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/>
              <a:t>5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37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17519" y="1945417"/>
            <a:ext cx="5327015" cy="92924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Ранее подана жалоба в тем же основаниям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17518" y="989216"/>
            <a:ext cx="5360573" cy="8478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Истечение срока для подачи жалобы + </a:t>
            </a:r>
            <a:r>
              <a:rPr lang="ru-RU" sz="1600" b="1" dirty="0" smtClean="0"/>
              <a:t>отсутствует ходатайство </a:t>
            </a:r>
            <a:r>
              <a:rPr lang="ru-RU" sz="1600" b="1" dirty="0"/>
              <a:t>о его восстановлении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59827" y="3012885"/>
            <a:ext cx="3627701" cy="7694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до </a:t>
            </a:r>
            <a:r>
              <a:rPr lang="ru-RU" sz="1600" b="1" dirty="0"/>
              <a:t>принятия решения налоговый орган устранил нарушения</a:t>
            </a: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52244" y="386951"/>
            <a:ext cx="7827634" cy="543113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Оставление </a:t>
            </a:r>
            <a:r>
              <a:rPr lang="ru-RU" sz="2800" b="1" dirty="0">
                <a:solidFill>
                  <a:srgbClr val="0070C0"/>
                </a:solidFill>
              </a:rPr>
              <a:t>жалобы без рассмотрения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/>
              <a:t>6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5" y="3012885"/>
            <a:ext cx="3649358" cy="83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" y="3936187"/>
            <a:ext cx="7602537" cy="102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8" y="989217"/>
            <a:ext cx="1813849" cy="188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26366" y="241070"/>
            <a:ext cx="7953511" cy="671974"/>
          </a:xfrm>
        </p:spPr>
        <p:txBody>
          <a:bodyPr rtlCol="0" anchor="ctr">
            <a:noAutofit/>
          </a:bodyPr>
          <a:lstStyle/>
          <a:p>
            <a:pPr algn="ctr" defTabSz="709487">
              <a:lnSpc>
                <a:spcPct val="100000"/>
              </a:lnSpc>
              <a:defRPr/>
            </a:pPr>
            <a:r>
              <a:rPr lang="ru-RU" sz="1224" dirty="0"/>
              <a:t/>
            </a:r>
            <a:br>
              <a:rPr lang="ru-RU" sz="1224" dirty="0"/>
            </a:br>
            <a:r>
              <a:rPr lang="ru-RU" sz="1224" dirty="0" smtClean="0"/>
              <a:t/>
            </a:r>
            <a:br>
              <a:rPr lang="ru-RU" sz="1224" dirty="0" smtClean="0"/>
            </a:br>
            <a:r>
              <a:rPr lang="ru-RU" sz="1224" dirty="0"/>
              <a:t/>
            </a:r>
            <a:br>
              <a:rPr lang="ru-RU" sz="1224" dirty="0"/>
            </a:br>
            <a:r>
              <a:rPr lang="ru-RU" sz="2200" dirty="0" smtClean="0"/>
              <a:t>Способы </a:t>
            </a:r>
            <a:r>
              <a:rPr lang="ru-RU" sz="2200" dirty="0" smtClean="0"/>
              <a:t>подачи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1477" y="3862699"/>
            <a:ext cx="7455877" cy="84981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</a:rPr>
              <a:t>Жалоба </a:t>
            </a:r>
            <a:r>
              <a:rPr lang="ru-RU" sz="1600" b="1" i="1" dirty="0">
                <a:solidFill>
                  <a:srgbClr val="FF0000"/>
                </a:solidFill>
              </a:rPr>
              <a:t>подписывается лицом, которое заявляет о нарушении его прав или его представителем, полномочия которого должны быть документально подтверждены!</a:t>
            </a:r>
          </a:p>
          <a:p>
            <a:endParaRPr lang="ru-RU" sz="16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86177" y="1088741"/>
            <a:ext cx="7792873" cy="240253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ru-RU" b="1" dirty="0"/>
              <a:t>жалоба</a:t>
            </a:r>
            <a:r>
              <a:rPr lang="ru-RU" dirty="0"/>
              <a:t> (апелляционная жалоба) может быть </a:t>
            </a:r>
            <a:r>
              <a:rPr lang="ru-RU" b="1" dirty="0"/>
              <a:t>подана</a:t>
            </a:r>
            <a:r>
              <a:rPr lang="ru-RU" dirty="0"/>
              <a:t> в на­логовый орган одним из способов:</a:t>
            </a:r>
          </a:p>
          <a:p>
            <a:r>
              <a:rPr lang="ru-RU" dirty="0"/>
              <a:t>- </a:t>
            </a:r>
            <a:r>
              <a:rPr lang="ru-RU" b="1" dirty="0"/>
              <a:t>лично</a:t>
            </a:r>
            <a:r>
              <a:rPr lang="ru-RU" dirty="0"/>
              <a:t>, а также через законного или уполномоченного представителя в канцелярию налогового органа или окно приёма документов, получив при этом отметку о принятии на втором экземпляре жалобы; </a:t>
            </a:r>
          </a:p>
          <a:p>
            <a:r>
              <a:rPr lang="ru-RU" dirty="0"/>
              <a:t>- </a:t>
            </a:r>
            <a:r>
              <a:rPr lang="ru-RU" b="1" dirty="0"/>
              <a:t>по почте</a:t>
            </a:r>
            <a:r>
              <a:rPr lang="ru-RU" dirty="0"/>
              <a:t> (например, ценным письмом с описью вложе­ния, в которой фиксируются перечень отправленных документов и дата направления корреспонденции);</a:t>
            </a:r>
          </a:p>
          <a:p>
            <a:r>
              <a:rPr lang="ru-RU" dirty="0"/>
              <a:t>- </a:t>
            </a:r>
            <a:r>
              <a:rPr lang="ru-RU" b="1" dirty="0"/>
              <a:t>через личный кабинет;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по ТКС (новый способ подачи жалобы).</a:t>
            </a:r>
            <a:endParaRPr lang="ru-RU" dirty="0"/>
          </a:p>
          <a:p>
            <a:r>
              <a:rPr lang="ru-RU" dirty="0"/>
              <a:t>Указанный способ подачи жалобы с 1 июля 2020 года будет реализован в нашем регионе.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912"/>
            <a:ext cx="1187865" cy="753722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/>
              <a:t>7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69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6356" y="1860062"/>
            <a:ext cx="2767440" cy="1695938"/>
          </a:xfrm>
        </p:spPr>
        <p:txBody>
          <a:bodyPr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200" b="1" dirty="0" smtClean="0">
                <a:solidFill>
                  <a:srgbClr val="0070C0"/>
                </a:solidFill>
              </a:rPr>
              <a:t>- ДАТА </a:t>
            </a:r>
            <a:r>
              <a:rPr lang="ru-RU" sz="1200" b="1" dirty="0">
                <a:solidFill>
                  <a:srgbClr val="0070C0"/>
                </a:solidFill>
              </a:rPr>
              <a:t>ПОСТУПЛЕНИЯ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- СРОК</a:t>
            </a:r>
            <a:r>
              <a:rPr lang="ru-RU" sz="1200" b="1" dirty="0">
                <a:solidFill>
                  <a:srgbClr val="0070C0"/>
                </a:solidFill>
              </a:rPr>
              <a:t>, К ОТОРОМУ ДОЛЖНО </a:t>
            </a:r>
            <a:r>
              <a:rPr lang="ru-RU" sz="1200" b="1" dirty="0" smtClean="0">
                <a:solidFill>
                  <a:srgbClr val="0070C0"/>
                </a:solidFill>
              </a:rPr>
              <a:t>      БЫТЬ РАССМОТРЕНО </a:t>
            </a:r>
            <a:r>
              <a:rPr lang="ru-RU" sz="1200" b="1" dirty="0">
                <a:solidFill>
                  <a:srgbClr val="0070C0"/>
                </a:solidFill>
              </a:rPr>
              <a:t>ОБРАЩЕНИЕ 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- ИНФОРМАЦИЯ </a:t>
            </a:r>
            <a:r>
              <a:rPr lang="ru-RU" sz="1200" b="1" dirty="0">
                <a:solidFill>
                  <a:srgbClr val="0070C0"/>
                </a:solidFill>
              </a:rPr>
              <a:t>О ПРОДЛЕНИИ СРОКА РАССМОТРЕНИЯ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- СВЕДЕНИЯ </a:t>
            </a:r>
            <a:r>
              <a:rPr lang="ru-RU" sz="1200" b="1" dirty="0">
                <a:solidFill>
                  <a:srgbClr val="0070C0"/>
                </a:solidFill>
              </a:rPr>
              <a:t>О РЕЗУЛЬТАТАХ РАССМОТРЕНИЯ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- РЕКВИЗИТЫ </a:t>
            </a:r>
            <a:r>
              <a:rPr lang="ru-RU" sz="1200" b="1" dirty="0">
                <a:solidFill>
                  <a:srgbClr val="0070C0"/>
                </a:solidFill>
              </a:rPr>
              <a:t>РЕШЕНИЯ</a:t>
            </a:r>
          </a:p>
          <a:p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1E3F255-BAAB-4729-82CB-36BD993839D8}" type="slidenum">
              <a:rPr lang="ru-RU" sz="2000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1152244" y="197433"/>
            <a:ext cx="7791551" cy="59192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1043056">
              <a:lnSpc>
                <a:spcPct val="100000"/>
              </a:lnSpc>
            </a:pPr>
            <a:r>
              <a:rPr lang="ru-RU" sz="2000" dirty="0"/>
              <a:t>ИНТЕРНЕТ – СЕРВИС «УЗНАТЬ О ЖАЛОБЕ»</a:t>
            </a:r>
            <a:endParaRPr lang="ru-RU" sz="2000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695570" y="789355"/>
            <a:ext cx="5572368" cy="57833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793929"/>
            <a:ext cx="5694219" cy="415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6356" y="1078523"/>
            <a:ext cx="2767440" cy="3044589"/>
          </a:xfrm>
        </p:spPr>
        <p:txBody>
          <a:bodyPr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200" b="1" dirty="0" smtClean="0">
                <a:solidFill>
                  <a:schemeClr val="tx2"/>
                </a:solidFill>
              </a:rPr>
              <a:t>- </a:t>
            </a:r>
            <a:r>
              <a:rPr lang="ru-RU" sz="1200" b="1" dirty="0">
                <a:solidFill>
                  <a:schemeClr val="tx2"/>
                </a:solidFill>
              </a:rPr>
              <a:t>ПОМОГАЕТ НАЛОГОПЛАТЕЛЬЩИКАМ ОЦЕНИТЬ СВОИ НАЛОГОВЫЕ РИСКИ</a:t>
            </a:r>
          </a:p>
          <a:p>
            <a:pPr defTabSz="1043056">
              <a:spcBef>
                <a:spcPct val="0"/>
              </a:spcBef>
            </a:pPr>
            <a:r>
              <a:rPr lang="ru-RU" sz="1200" b="1" dirty="0" smtClean="0">
                <a:solidFill>
                  <a:schemeClr val="tx2"/>
                </a:solidFill>
              </a:rPr>
              <a:t>- </a:t>
            </a:r>
            <a:r>
              <a:rPr lang="ru-RU" sz="1200" b="1" dirty="0">
                <a:solidFill>
                  <a:schemeClr val="tx2"/>
                </a:solidFill>
              </a:rPr>
              <a:t>НЕ ТРЕБУЕТ РЕГИСТРАЦИИ</a:t>
            </a:r>
          </a:p>
          <a:p>
            <a:pPr defTabSz="1043056">
              <a:spcBef>
                <a:spcPct val="0"/>
              </a:spcBef>
            </a:pPr>
            <a:r>
              <a:rPr lang="ru-RU" sz="1200" b="1" dirty="0" smtClean="0">
                <a:solidFill>
                  <a:schemeClr val="tx2"/>
                </a:solidFill>
              </a:rPr>
              <a:t>- ПОИСК </a:t>
            </a:r>
            <a:r>
              <a:rPr lang="ru-RU" sz="1200" b="1" dirty="0">
                <a:solidFill>
                  <a:schemeClr val="tx2"/>
                </a:solidFill>
              </a:rPr>
              <a:t>ПО РЕКВИЗИТАМ:</a:t>
            </a:r>
          </a:p>
          <a:p>
            <a:pPr defTabSz="1043056">
              <a:spcBef>
                <a:spcPct val="0"/>
              </a:spcBef>
            </a:pPr>
            <a:r>
              <a:rPr lang="ru-RU" sz="1200" b="1" dirty="0">
                <a:solidFill>
                  <a:schemeClr val="tx2"/>
                </a:solidFill>
              </a:rPr>
              <a:t>НАЛОГОВЫЙ ОРГАН</a:t>
            </a:r>
          </a:p>
          <a:p>
            <a:pPr defTabSz="1043056">
              <a:spcBef>
                <a:spcPct val="0"/>
              </a:spcBef>
            </a:pPr>
            <a:r>
              <a:rPr lang="ru-RU" sz="1200" b="1" dirty="0">
                <a:solidFill>
                  <a:schemeClr val="tx2"/>
                </a:solidFill>
              </a:rPr>
              <a:t>КАТЕГОРИЯ НАЛОГОПЛАТЕЛЬЩИКОВ</a:t>
            </a:r>
          </a:p>
          <a:p>
            <a:pPr defTabSz="1043056">
              <a:spcBef>
                <a:spcPct val="0"/>
              </a:spcBef>
            </a:pPr>
            <a:r>
              <a:rPr lang="ru-RU" sz="1200" b="1" dirty="0">
                <a:solidFill>
                  <a:schemeClr val="tx2"/>
                </a:solidFill>
              </a:rPr>
              <a:t>ВИД И ТЕМА СПОРА</a:t>
            </a:r>
          </a:p>
          <a:p>
            <a:pPr defTabSz="1043056">
              <a:spcBef>
                <a:spcPct val="0"/>
              </a:spcBef>
            </a:pPr>
            <a:r>
              <a:rPr lang="ru-RU" sz="1200" b="1" dirty="0">
                <a:solidFill>
                  <a:schemeClr val="tx2"/>
                </a:solidFill>
              </a:rPr>
              <a:t>ВИД НАЛОГА</a:t>
            </a:r>
          </a:p>
          <a:p>
            <a:pPr defTabSz="1043056">
              <a:spcBef>
                <a:spcPct val="0"/>
              </a:spcBef>
            </a:pPr>
            <a:r>
              <a:rPr lang="ru-RU" sz="1200" b="1" dirty="0">
                <a:solidFill>
                  <a:schemeClr val="tx2"/>
                </a:solidFill>
              </a:rPr>
              <a:t>СТАТЬЯ НАЛОГОВОГО КОДЕКСА</a:t>
            </a:r>
          </a:p>
          <a:p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1E3F255-BAAB-4729-82CB-36BD993839D8}" type="slidenum">
              <a:rPr lang="ru-RU" sz="2000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1152244" y="197433"/>
            <a:ext cx="7791551" cy="59192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1043056">
              <a:lnSpc>
                <a:spcPct val="100000"/>
              </a:lnSpc>
            </a:pPr>
            <a:r>
              <a:rPr lang="ru-RU" sz="2000" dirty="0"/>
              <a:t>ИНТЕРНЕТ – СЕРВИС «Решения по жалобам»</a:t>
            </a:r>
            <a:endParaRPr lang="ru-RU" sz="2000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695570" y="789355"/>
            <a:ext cx="5572368" cy="57833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" y="778271"/>
            <a:ext cx="5867905" cy="408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9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19636</TotalTime>
  <Words>456</Words>
  <Application>Microsoft Office PowerPoint</Application>
  <PresentationFormat>Экран (16:9)</PresentationFormat>
  <Paragraphs>87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Презентация PowerPoint</vt:lpstr>
      <vt:lpstr>Презентация PowerPoint</vt:lpstr>
      <vt:lpstr>Презентация PowerPoint</vt:lpstr>
      <vt:lpstr>Статья 112 Налогового кодекса  Обстоятельства, смягчающие и отягчающие ответственность за совершение налогового правонарушения </vt:lpstr>
      <vt:lpstr>Презентация PowerPoint</vt:lpstr>
      <vt:lpstr>Презентация PowerPoint</vt:lpstr>
      <vt:lpstr>   Способы подачи  </vt:lpstr>
      <vt:lpstr>ИНТЕРНЕТ – СЕРВИС «УЗНАТЬ О ЖАЛОБЕ»</vt:lpstr>
      <vt:lpstr>ИНТЕРНЕТ – СЕРВИС «Решения по жалобам»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Денис Васильевич Давыдов</cp:lastModifiedBy>
  <cp:revision>920</cp:revision>
  <cp:lastPrinted>2017-12-08T11:24:34Z</cp:lastPrinted>
  <dcterms:created xsi:type="dcterms:W3CDTF">2014-02-04T14:06:09Z</dcterms:created>
  <dcterms:modified xsi:type="dcterms:W3CDTF">2020-06-08T07:05:49Z</dcterms:modified>
</cp:coreProperties>
</file>